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12830175" cy="1814385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13" userDrawn="1">
          <p15:clr>
            <a:srgbClr val="A4A3A4"/>
          </p15:clr>
        </p15:guide>
        <p15:guide id="2" pos="39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7DF5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5713"/>
        <p:guide pos="399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7854" y="1143000"/>
            <a:ext cx="2182293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0313毕业展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828113" cy="181379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0313毕业展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828113" cy="181379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40288" y="1609627"/>
            <a:ext cx="11544116" cy="1866787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40288" y="3943109"/>
            <a:ext cx="11544116" cy="1259128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44076" y="16705832"/>
            <a:ext cx="2841512" cy="838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331727" y="16705832"/>
            <a:ext cx="4167551" cy="838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9342891" y="16705832"/>
            <a:ext cx="2841512" cy="838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1283335" rtl="0" eaLnBrk="1" fontAlgn="auto" latinLnBrk="0" hangingPunct="1">
        <a:lnSpc>
          <a:spcPct val="100000"/>
        </a:lnSpc>
        <a:spcBef>
          <a:spcPct val="0"/>
        </a:spcBef>
        <a:buNone/>
        <a:defRPr sz="505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320675" indent="-320675" algn="l" defTabSz="128333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252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962660" indent="-320675" algn="l" defTabSz="128333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2258695" algn="l"/>
          <a:tab pos="2258695" algn="l"/>
          <a:tab pos="2258695" algn="l"/>
          <a:tab pos="2258695" algn="l"/>
        </a:tabLst>
        <a:defRPr sz="224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604010" indent="-320675" algn="l" defTabSz="128333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224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2245995" indent="-320675" algn="l" defTabSz="128333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887345" indent="-320675" algn="l" defTabSz="128333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3528060" indent="-320675" algn="l" defTabSz="1283335" rtl="0" eaLnBrk="1" latinLnBrk="0" hangingPunct="1">
        <a:lnSpc>
          <a:spcPct val="90000"/>
        </a:lnSpc>
        <a:spcBef>
          <a:spcPct val="141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6pPr>
      <a:lvl7pPr marL="4170045" indent="-320675" algn="l" defTabSz="1283335" rtl="0" eaLnBrk="1" latinLnBrk="0" hangingPunct="1">
        <a:lnSpc>
          <a:spcPct val="90000"/>
        </a:lnSpc>
        <a:spcBef>
          <a:spcPct val="141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7pPr>
      <a:lvl8pPr marL="4811395" indent="-320675" algn="l" defTabSz="1283335" rtl="0" eaLnBrk="1" latinLnBrk="0" hangingPunct="1">
        <a:lnSpc>
          <a:spcPct val="90000"/>
        </a:lnSpc>
        <a:spcBef>
          <a:spcPct val="141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8pPr>
      <a:lvl9pPr marL="5453380" indent="-320675" algn="l" defTabSz="1283335" rtl="0" eaLnBrk="1" latinLnBrk="0" hangingPunct="1">
        <a:lnSpc>
          <a:spcPct val="90000"/>
        </a:lnSpc>
        <a:spcBef>
          <a:spcPct val="141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1pPr>
      <a:lvl2pPr marL="641350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2pPr>
      <a:lvl3pPr marL="1283335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3pPr>
      <a:lvl4pPr marL="1924685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4pPr>
      <a:lvl5pPr marL="2566670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5pPr>
      <a:lvl6pPr marL="3207385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6pPr>
      <a:lvl7pPr marL="3848735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7pPr>
      <a:lvl8pPr marL="4490720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8pPr>
      <a:lvl9pPr marL="5132070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923415" y="2132330"/>
            <a:ext cx="11137265" cy="5981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chemeClr val="bg1"/>
                </a:solidFill>
                <a:sym typeface="+mn-ea"/>
              </a:rPr>
              <a:t>基于自监督学习的动物行为识别模型的预训练方法研究</a:t>
            </a:r>
            <a:endParaRPr lang="zh-CN" altLang="en-US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19605" y="2502535"/>
            <a:ext cx="5318760" cy="49720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zh-CN" altLang="en-US">
                <a:solidFill>
                  <a:schemeClr val="bg1"/>
                </a:solidFill>
                <a:sym typeface="+mn-ea"/>
              </a:rPr>
              <a:t>刘贵坤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15795" y="2879725"/>
            <a:ext cx="5318760" cy="49720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zh-CN" altLang="en-US">
                <a:solidFill>
                  <a:schemeClr val="bg1"/>
                </a:solidFill>
                <a:sym typeface="+mn-ea"/>
              </a:rPr>
              <a:t>毛阿秀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253605" y="2512695"/>
            <a:ext cx="5318760" cy="49720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zh-CN" altLang="en-US">
                <a:solidFill>
                  <a:schemeClr val="bg1"/>
                </a:solidFill>
                <a:sym typeface="+mn-ea"/>
              </a:rPr>
              <a:t>通信工程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53605" y="2908935"/>
            <a:ext cx="5318760" cy="49720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zh-CN" altLang="en-US">
                <a:solidFill>
                  <a:schemeClr val="bg1"/>
                </a:solidFill>
                <a:sym typeface="+mn-ea"/>
              </a:rPr>
              <a:t>通信工程学院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" name="单圆角矩形 1"/>
          <p:cNvSpPr/>
          <p:nvPr/>
        </p:nvSpPr>
        <p:spPr>
          <a:xfrm flipV="1">
            <a:off x="736600" y="3862705"/>
            <a:ext cx="1624965" cy="426085"/>
          </a:xfrm>
          <a:prstGeom prst="round1Rect">
            <a:avLst>
              <a:gd name="adj" fmla="val 42691"/>
            </a:avLst>
          </a:prstGeom>
          <a:solidFill>
            <a:srgbClr val="257DF5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780"/>
          </a:p>
        </p:txBody>
      </p:sp>
      <p:sp>
        <p:nvSpPr>
          <p:cNvPr id="3" name="文本框 2"/>
          <p:cNvSpPr txBox="1"/>
          <p:nvPr/>
        </p:nvSpPr>
        <p:spPr>
          <a:xfrm>
            <a:off x="784225" y="3874135"/>
            <a:ext cx="1447800" cy="394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marR="27305">
              <a:lnSpc>
                <a:spcPct val="100000"/>
              </a:lnSpc>
              <a:spcBef>
                <a:spcPts val="90"/>
              </a:spcBef>
            </a:pPr>
            <a:r>
              <a:rPr sz="1920" b="1" spc="-45" dirty="0">
                <a:solidFill>
                  <a:srgbClr val="FFFFFF"/>
                </a:solidFill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背景介绍</a:t>
            </a:r>
            <a:endParaRPr lang="zh-CN" altLang="en-US" sz="192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94690" y="4446270"/>
            <a:ext cx="5336540" cy="21494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R="13335" indent="267970" algn="just" fontAlgn="auto">
              <a:lnSpc>
                <a:spcPct val="140000"/>
              </a:lnSpc>
              <a:spcBef>
                <a:spcPts val="0"/>
              </a:spcBef>
              <a:tabLst>
                <a:tab pos="215265" algn="l"/>
              </a:tabLst>
              <a:extLst>
                <a:ext uri="{35155182-B16C-46BC-9424-99874614C6A1}">
                  <wpsdc:indentchars xmlns:wpsdc="http://www.wps.cn/officeDocument/2017/drawingmlCustomData" val="200" checksum="3439599855"/>
                </a:ext>
              </a:extLst>
            </a:pPr>
            <a:r>
              <a:rPr sz="1080" spc="-25" dirty="0">
                <a:latin typeface="+mj-ea"/>
                <a:ea typeface="+mj-ea"/>
                <a:cs typeface="+mj-ea"/>
                <a:sym typeface="+mn-ea"/>
              </a:rPr>
              <a:t>动物行为是评估其健康状态的重要指标，而</a:t>
            </a:r>
            <a:r>
              <a:rPr sz="1080" b="1" spc="-20" dirty="0">
                <a:latin typeface="+mj-ea"/>
                <a:ea typeface="+mj-ea"/>
                <a:cs typeface="+mj-ea"/>
                <a:sym typeface="+mn-ea"/>
              </a:rPr>
              <a:t>传统人工监测</a:t>
            </a:r>
            <a:r>
              <a:rPr sz="1080" spc="-40" dirty="0">
                <a:latin typeface="+mj-ea"/>
                <a:ea typeface="+mj-ea"/>
                <a:cs typeface="+mj-ea"/>
                <a:sym typeface="+mn-ea"/>
              </a:rPr>
              <a:t>效率</a:t>
            </a:r>
            <a:r>
              <a:rPr sz="1080" spc="-25" dirty="0">
                <a:latin typeface="+mj-ea"/>
                <a:ea typeface="+mj-ea"/>
                <a:cs typeface="+mj-ea"/>
                <a:sym typeface="+mn-ea"/>
              </a:rPr>
              <a:t>低下，难以满足实时、精准的监测要求。因此，研发</a:t>
            </a:r>
            <a:r>
              <a:rPr sz="1080" b="1" spc="-20" dirty="0">
                <a:latin typeface="+mj-ea"/>
                <a:ea typeface="+mj-ea"/>
                <a:cs typeface="+mj-ea"/>
                <a:sym typeface="+mn-ea"/>
              </a:rPr>
              <a:t>自动化</a:t>
            </a:r>
            <a:r>
              <a:rPr sz="1080" spc="-50" dirty="0">
                <a:latin typeface="+mj-ea"/>
                <a:ea typeface="+mj-ea"/>
                <a:cs typeface="+mj-ea"/>
                <a:sym typeface="+mn-ea"/>
              </a:rPr>
              <a:t>、</a:t>
            </a:r>
            <a:r>
              <a:rPr sz="1080" b="1" spc="-20" dirty="0">
                <a:latin typeface="+mj-ea"/>
                <a:ea typeface="+mj-ea"/>
                <a:cs typeface="+mj-ea"/>
                <a:sym typeface="+mn-ea"/>
              </a:rPr>
              <a:t>智能化</a:t>
            </a:r>
            <a:r>
              <a:rPr sz="1080" spc="-30" dirty="0">
                <a:latin typeface="+mj-ea"/>
                <a:ea typeface="+mj-ea"/>
                <a:cs typeface="+mj-ea"/>
                <a:sym typeface="+mn-ea"/>
              </a:rPr>
              <a:t>的动物行为监测系统迫在眉睫</a:t>
            </a:r>
            <a:r>
              <a:rPr lang="zh-CN" sz="1080" spc="-30" dirty="0">
                <a:latin typeface="+mj-ea"/>
                <a:ea typeface="+mj-ea"/>
                <a:cs typeface="+mj-ea"/>
                <a:sym typeface="+mn-ea"/>
              </a:rPr>
              <a:t>。</a:t>
            </a:r>
            <a:endParaRPr sz="1080">
              <a:latin typeface="+mj-ea"/>
              <a:ea typeface="+mj-ea"/>
              <a:cs typeface="+mj-ea"/>
            </a:endParaRPr>
          </a:p>
          <a:p>
            <a:pPr marR="13335" indent="267970" algn="just" fontAlgn="auto">
              <a:lnSpc>
                <a:spcPct val="140000"/>
              </a:lnSpc>
              <a:spcBef>
                <a:spcPts val="0"/>
              </a:spcBef>
              <a:tabLst>
                <a:tab pos="215265" algn="l"/>
              </a:tabLst>
              <a:extLst>
                <a:ext uri="{35155182-B16C-46BC-9424-99874614C6A1}">
                  <wpsdc:indentchars xmlns:wpsdc="http://www.wps.cn/officeDocument/2017/drawingmlCustomData" val="200" checksum="3439599855"/>
                </a:ext>
              </a:extLst>
            </a:pPr>
            <a:r>
              <a:rPr sz="1080" spc="-25" dirty="0">
                <a:latin typeface="+mj-ea"/>
                <a:ea typeface="+mj-ea"/>
                <a:cs typeface="+mj-ea"/>
                <a:sym typeface="+mn-ea"/>
              </a:rPr>
              <a:t>基于</a:t>
            </a:r>
            <a:r>
              <a:rPr sz="1080" b="1" spc="-20" dirty="0">
                <a:latin typeface="+mj-ea"/>
                <a:ea typeface="+mj-ea"/>
                <a:cs typeface="+mj-ea"/>
                <a:sym typeface="+mn-ea"/>
              </a:rPr>
              <a:t>深度学习</a:t>
            </a:r>
            <a:r>
              <a:rPr sz="1080" spc="-30" dirty="0">
                <a:latin typeface="+mj-ea"/>
                <a:ea typeface="+mj-ea"/>
                <a:cs typeface="+mj-ea"/>
                <a:sym typeface="+mn-ea"/>
              </a:rPr>
              <a:t>的动物行为识别模型想要获得高性能，需依赖大</a:t>
            </a:r>
            <a:r>
              <a:rPr sz="1080" spc="-25" dirty="0">
                <a:latin typeface="+mj-ea"/>
                <a:ea typeface="+mj-ea"/>
                <a:cs typeface="+mj-ea"/>
                <a:sym typeface="+mn-ea"/>
              </a:rPr>
              <a:t>量标注数据，然而，当前因标注成本高昂导致</a:t>
            </a:r>
            <a:r>
              <a:rPr sz="1080" b="1" spc="-20" dirty="0">
                <a:latin typeface="+mj-ea"/>
                <a:ea typeface="+mj-ea"/>
                <a:cs typeface="+mj-ea"/>
                <a:sym typeface="+mn-ea"/>
              </a:rPr>
              <a:t>标注数据稀缺</a:t>
            </a:r>
            <a:r>
              <a:rPr sz="1080" spc="-50" dirty="0">
                <a:latin typeface="+mj-ea"/>
                <a:ea typeface="+mj-ea"/>
                <a:cs typeface="+mj-ea"/>
                <a:sym typeface="+mn-ea"/>
              </a:rPr>
              <a:t>。</a:t>
            </a:r>
            <a:endParaRPr sz="1080">
              <a:latin typeface="+mj-ea"/>
              <a:ea typeface="+mj-ea"/>
              <a:cs typeface="+mj-ea"/>
            </a:endParaRPr>
          </a:p>
          <a:p>
            <a:pPr marR="5080" indent="267970" algn="just" fontAlgn="auto">
              <a:lnSpc>
                <a:spcPct val="140000"/>
              </a:lnSpc>
              <a:spcBef>
                <a:spcPts val="0"/>
              </a:spcBef>
              <a:tabLst>
                <a:tab pos="215265" algn="l"/>
              </a:tabLst>
              <a:extLst>
                <a:ext uri="{35155182-B16C-46BC-9424-99874614C6A1}">
                  <wpsdc:indentchars xmlns:wpsdc="http://www.wps.cn/officeDocument/2017/drawingmlCustomData" val="200" checksum="3439599855"/>
                </a:ext>
              </a:extLst>
            </a:pPr>
            <a:r>
              <a:rPr sz="1080" spc="-25" dirty="0">
                <a:latin typeface="+mj-ea"/>
                <a:ea typeface="+mj-ea"/>
                <a:cs typeface="+mj-ea"/>
                <a:sym typeface="+mn-ea"/>
              </a:rPr>
              <a:t>鉴于未标注数据十分丰富，本研究构建了一个基于</a:t>
            </a:r>
            <a:r>
              <a:rPr sz="1080" b="1" spc="-30" dirty="0">
                <a:latin typeface="+mj-ea"/>
                <a:ea typeface="+mj-ea"/>
                <a:cs typeface="+mj-ea"/>
                <a:sym typeface="+mn-ea"/>
              </a:rPr>
              <a:t>时频一致性</a:t>
            </a:r>
            <a:r>
              <a:rPr sz="1080" b="1" spc="-50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sz="1080" b="1" spc="-10" dirty="0">
                <a:latin typeface="+mj-ea"/>
                <a:ea typeface="+mj-ea"/>
                <a:cs typeface="+mj-ea"/>
                <a:sym typeface="+mn-ea"/>
              </a:rPr>
              <a:t>(</a:t>
            </a:r>
            <a:r>
              <a:rPr sz="1080" spc="-10" dirty="0">
                <a:latin typeface="+mj-ea"/>
                <a:ea typeface="+mj-ea"/>
                <a:cs typeface="+mj-ea"/>
                <a:sym typeface="+mn-ea"/>
              </a:rPr>
              <a:t>Time-</a:t>
            </a:r>
            <a:r>
              <a:rPr sz="1080" dirty="0">
                <a:latin typeface="+mj-ea"/>
                <a:ea typeface="+mj-ea"/>
                <a:cs typeface="+mj-ea"/>
                <a:sym typeface="+mn-ea"/>
              </a:rPr>
              <a:t>Frequency</a:t>
            </a:r>
            <a:r>
              <a:rPr sz="1080" spc="-50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sz="1080" dirty="0">
                <a:latin typeface="+mj-ea"/>
                <a:ea typeface="+mj-ea"/>
                <a:cs typeface="+mj-ea"/>
                <a:sym typeface="+mn-ea"/>
              </a:rPr>
              <a:t>Consistency,</a:t>
            </a:r>
            <a:r>
              <a:rPr sz="1080" spc="-50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sz="1080" spc="-10" dirty="0">
                <a:latin typeface="+mj-ea"/>
                <a:ea typeface="+mj-ea"/>
                <a:cs typeface="+mj-ea"/>
                <a:sym typeface="+mn-ea"/>
              </a:rPr>
              <a:t>TF-C)</a:t>
            </a:r>
            <a:r>
              <a:rPr sz="1080" spc="-25" dirty="0">
                <a:latin typeface="+mj-ea"/>
                <a:ea typeface="+mj-ea"/>
                <a:cs typeface="+mj-ea"/>
                <a:sym typeface="+mn-ea"/>
              </a:rPr>
              <a:t>与</a:t>
            </a:r>
            <a:r>
              <a:rPr sz="1080" dirty="0">
                <a:latin typeface="+mj-ea"/>
                <a:ea typeface="+mj-ea"/>
                <a:cs typeface="+mj-ea"/>
                <a:sym typeface="+mn-ea"/>
              </a:rPr>
              <a:t>Patch</a:t>
            </a:r>
            <a:r>
              <a:rPr sz="1080" spc="-50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sz="1080" dirty="0">
                <a:latin typeface="+mj-ea"/>
                <a:ea typeface="+mj-ea"/>
                <a:cs typeface="+mj-ea"/>
                <a:sym typeface="+mn-ea"/>
              </a:rPr>
              <a:t>Time</a:t>
            </a:r>
            <a:r>
              <a:rPr sz="1080" spc="-50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sz="1080" spc="-10" dirty="0">
                <a:latin typeface="+mj-ea"/>
                <a:ea typeface="+mj-ea"/>
                <a:cs typeface="+mj-ea"/>
                <a:sym typeface="+mn-ea"/>
              </a:rPr>
              <a:t>Series Transformer(</a:t>
            </a:r>
            <a:r>
              <a:rPr sz="1080" b="1" spc="-10" dirty="0">
                <a:latin typeface="+mj-ea"/>
                <a:ea typeface="+mj-ea"/>
                <a:cs typeface="+mj-ea"/>
                <a:sym typeface="+mn-ea"/>
              </a:rPr>
              <a:t>PatchTST</a:t>
            </a:r>
            <a:r>
              <a:rPr sz="1080" spc="-10" dirty="0">
                <a:latin typeface="+mj-ea"/>
                <a:ea typeface="+mj-ea"/>
                <a:cs typeface="+mj-ea"/>
                <a:sym typeface="+mn-ea"/>
              </a:rPr>
              <a:t>)</a:t>
            </a:r>
            <a:r>
              <a:rPr sz="1080" spc="-30" dirty="0">
                <a:latin typeface="+mj-ea"/>
                <a:ea typeface="+mj-ea"/>
                <a:cs typeface="+mj-ea"/>
                <a:sym typeface="+mn-ea"/>
              </a:rPr>
              <a:t>的自监督预训练与微调框架，旨在利用</a:t>
            </a:r>
            <a:r>
              <a:rPr sz="1080" spc="-25" dirty="0">
                <a:latin typeface="+mj-ea"/>
                <a:ea typeface="+mj-ea"/>
                <a:cs typeface="+mj-ea"/>
                <a:sym typeface="+mn-ea"/>
              </a:rPr>
              <a:t>自监督学习技术</a:t>
            </a:r>
            <a:r>
              <a:rPr sz="1080" b="1" spc="-20" dirty="0">
                <a:latin typeface="+mj-ea"/>
                <a:ea typeface="+mj-ea"/>
                <a:cs typeface="+mj-ea"/>
                <a:sym typeface="+mn-ea"/>
              </a:rPr>
              <a:t>挖掘未标注数据内部特征结构</a:t>
            </a:r>
            <a:r>
              <a:rPr sz="1080" spc="-30" dirty="0">
                <a:latin typeface="+mj-ea"/>
                <a:ea typeface="+mj-ea"/>
                <a:cs typeface="+mj-ea"/>
                <a:sym typeface="+mn-ea"/>
              </a:rPr>
              <a:t>，以缓解在动物行为分类过程中的标注数据稀缺问题。</a:t>
            </a:r>
            <a:endParaRPr lang="zh-CN" altLang="en-US" sz="1080" spc="-30" dirty="0">
              <a:latin typeface="+mj-ea"/>
              <a:ea typeface="+mj-ea"/>
              <a:cs typeface="+mj-ea"/>
              <a:sym typeface="+mn-ea"/>
            </a:endParaRPr>
          </a:p>
        </p:txBody>
      </p:sp>
      <p:pic>
        <p:nvPicPr>
          <p:cNvPr id="41" name="object 41"/>
          <p:cNvPicPr/>
          <p:nvPr/>
        </p:nvPicPr>
        <p:blipFill>
          <a:blip r:embed="rId1" cstate="print"/>
          <a:srcRect l="2081" t="2917" r="2022" b="2883"/>
          <a:stretch>
            <a:fillRect/>
          </a:stretch>
        </p:blipFill>
        <p:spPr>
          <a:xfrm>
            <a:off x="1574800" y="6510655"/>
            <a:ext cx="3533775" cy="1985645"/>
          </a:xfrm>
          <a:prstGeom prst="rect">
            <a:avLst/>
          </a:prstGeom>
        </p:spPr>
      </p:pic>
      <p:sp>
        <p:nvSpPr>
          <p:cNvPr id="14" name="单圆角矩形 13"/>
          <p:cNvSpPr/>
          <p:nvPr/>
        </p:nvSpPr>
        <p:spPr>
          <a:xfrm flipV="1">
            <a:off x="751205" y="8663940"/>
            <a:ext cx="1899285" cy="426085"/>
          </a:xfrm>
          <a:prstGeom prst="round1Rect">
            <a:avLst>
              <a:gd name="adj" fmla="val 42691"/>
            </a:avLst>
          </a:prstGeom>
          <a:solidFill>
            <a:srgbClr val="257DF5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780"/>
          </a:p>
        </p:txBody>
      </p:sp>
      <p:sp>
        <p:nvSpPr>
          <p:cNvPr id="28" name="文本框 27"/>
          <p:cNvSpPr txBox="1"/>
          <p:nvPr/>
        </p:nvSpPr>
        <p:spPr>
          <a:xfrm>
            <a:off x="826135" y="8674735"/>
            <a:ext cx="1748155" cy="394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920" b="1" spc="-45" dirty="0">
                <a:solidFill>
                  <a:srgbClr val="FFFFFF"/>
                </a:solidFill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框架及方法</a:t>
            </a:r>
            <a:endParaRPr lang="zh-CN" altLang="en-US" sz="1920" b="1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79780" y="9246870"/>
            <a:ext cx="4264025" cy="7270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just" fontAlgn="auto">
              <a:lnSpc>
                <a:spcPct val="100000"/>
              </a:lnSpc>
              <a:spcBef>
                <a:spcPts val="600"/>
              </a:spcBef>
            </a:pPr>
            <a:r>
              <a:rPr sz="1080" b="1" spc="-15" dirty="0">
                <a:solidFill>
                  <a:srgbClr val="0041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三个阶段</a:t>
            </a:r>
            <a:r>
              <a:rPr lang="en-US" sz="1080" b="1" spc="-15" dirty="0">
                <a:solidFill>
                  <a:srgbClr val="0041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</a:t>
            </a:r>
            <a:r>
              <a:rPr sz="1080" b="1" spc="-15" dirty="0">
                <a:solidFill>
                  <a:srgbClr val="0041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两个核心</a:t>
            </a:r>
            <a:endParaRPr sz="108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just" fontAlgn="auto">
              <a:lnSpc>
                <a:spcPct val="100000"/>
              </a:lnSpc>
              <a:spcBef>
                <a:spcPts val="600"/>
              </a:spcBef>
              <a:tabLst>
                <a:tab pos="2241550" algn="l"/>
              </a:tabLst>
            </a:pP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基准模型</a:t>
            </a:r>
            <a:r>
              <a:rPr sz="108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预训练</a:t>
            </a:r>
            <a:r>
              <a:rPr sz="108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sz="1080" spc="-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微调</a:t>
            </a:r>
            <a:r>
              <a:rPr lang="en-US" sz="1080" spc="-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时频一致性与</a:t>
            </a:r>
            <a:r>
              <a:rPr sz="108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PatchTS</a:t>
            </a:r>
            <a:endParaRPr lang="zh-CN" altLang="en-US" sz="1080" spc="-1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0" name="图片 29" descr="111"/>
          <p:cNvPicPr>
            <a:picLocks noChangeAspect="1"/>
          </p:cNvPicPr>
          <p:nvPr/>
        </p:nvPicPr>
        <p:blipFill>
          <a:blip r:embed="rId2"/>
          <a:srcRect r="8399" b="14146"/>
          <a:stretch>
            <a:fillRect/>
          </a:stretch>
        </p:blipFill>
        <p:spPr>
          <a:xfrm>
            <a:off x="2032635" y="11271885"/>
            <a:ext cx="2748915" cy="1444625"/>
          </a:xfrm>
          <a:prstGeom prst="rect">
            <a:avLst/>
          </a:prstGeom>
        </p:spPr>
      </p:pic>
      <p:pic>
        <p:nvPicPr>
          <p:cNvPr id="31" name="图片 30" descr="1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635" y="13144500"/>
            <a:ext cx="2734945" cy="1597660"/>
          </a:xfrm>
          <a:prstGeom prst="rect">
            <a:avLst/>
          </a:prstGeom>
        </p:spPr>
      </p:pic>
      <p:pic>
        <p:nvPicPr>
          <p:cNvPr id="39" name="图片 38" descr="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635" y="15170150"/>
            <a:ext cx="2684780" cy="1386840"/>
          </a:xfrm>
          <a:prstGeom prst="rect">
            <a:avLst/>
          </a:prstGeom>
        </p:spPr>
      </p:pic>
      <p:cxnSp>
        <p:nvCxnSpPr>
          <p:cNvPr id="61" name="直接连接符 60"/>
          <p:cNvCxnSpPr/>
          <p:nvPr/>
        </p:nvCxnSpPr>
        <p:spPr>
          <a:xfrm>
            <a:off x="6209030" y="3868420"/>
            <a:ext cx="0" cy="13121005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713740" y="9973945"/>
            <a:ext cx="5262245" cy="1191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269240" algn="just" fontAlgn="auto">
              <a:lnSpc>
                <a:spcPct val="130000"/>
              </a:lnSpc>
              <a:spcBef>
                <a:spcPts val="600"/>
              </a:spcBef>
              <a:tabLst>
                <a:tab pos="215265" algn="l"/>
              </a:tabLst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r>
              <a:rPr sz="1080" b="1" spc="-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首先，</a:t>
            </a:r>
            <a:r>
              <a:rPr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在时频一致性预训练框架上对时间序列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进行</a:t>
            </a:r>
            <a:r>
              <a:rPr sz="1080" b="1" spc="-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时频双域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sz="1080" b="1" spc="-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变换增</a:t>
            </a:r>
            <a:r>
              <a:rPr sz="1080" b="1" spc="-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强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</a:t>
            </a:r>
            <a:r>
              <a:rPr sz="1080" b="1" spc="-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对比学习</a:t>
            </a:r>
            <a:r>
              <a:rPr sz="1080" spc="-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，实现对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包括</a:t>
            </a:r>
            <a:r>
              <a:rPr sz="1080" b="1" spc="-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牛、马、羊</a:t>
            </a:r>
            <a:r>
              <a:rPr sz="1080" spc="-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等在内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sz="108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576,897</a:t>
            </a:r>
            <a:r>
              <a:rPr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个样本的时频特征学习。</a:t>
            </a:r>
            <a:endParaRPr sz="108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9240" algn="just" fontAlgn="auto">
              <a:lnSpc>
                <a:spcPct val="130000"/>
              </a:lnSpc>
              <a:spcBef>
                <a:spcPts val="600"/>
              </a:spcBef>
              <a:tabLst>
                <a:tab pos="215265" algn="l"/>
              </a:tabLst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r>
              <a:rPr sz="1080" b="1" spc="-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其次</a:t>
            </a:r>
            <a:r>
              <a:rPr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，将预训练好的时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域编码器权重应用于</a:t>
            </a:r>
            <a:r>
              <a:rPr sz="1080" b="1" spc="-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</a:t>
            </a:r>
            <a:r>
              <a:rPr sz="1080" b="1" spc="-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新初始化基准模型</a:t>
            </a:r>
            <a:r>
              <a:rPr sz="1080" spc="-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的编</a:t>
            </a:r>
            <a:r>
              <a:rPr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码参数，进行分割块等一系列操作对新物种羊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（共</a:t>
            </a:r>
            <a:r>
              <a:rPr sz="108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42943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个样本）</a:t>
            </a:r>
            <a:r>
              <a:rPr sz="1080" spc="-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实现</a:t>
            </a:r>
            <a:r>
              <a:rPr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行为的分类。</a:t>
            </a:r>
            <a:endParaRPr lang="zh-CN" altLang="en-US" sz="1080" spc="-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993900" y="14808835"/>
            <a:ext cx="3113405" cy="3136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zh-CN" altLang="en-US" sz="96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lang="en-US" altLang="zh-CN" sz="96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altLang="en-US" sz="96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基于时频一致性的对比学习预训练框架</a:t>
            </a:r>
            <a:endParaRPr lang="zh-CN" altLang="en-US" sz="96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1796415" y="16692245"/>
            <a:ext cx="3085465" cy="2724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zh-CN" altLang="en-US" sz="96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lang="en-US" altLang="zh-CN" sz="96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</a:t>
            </a:r>
            <a:r>
              <a:rPr lang="zh-CN" altLang="en-US" sz="96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基于</a:t>
            </a:r>
            <a:r>
              <a:rPr lang="en-US" altLang="zh-CN" sz="96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PatcTST</a:t>
            </a:r>
            <a:r>
              <a:rPr lang="zh-CN" altLang="en-US" sz="96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的时间序列分类框架</a:t>
            </a:r>
            <a:endParaRPr lang="zh-CN" altLang="en-US" sz="96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单圆角矩形 41"/>
          <p:cNvSpPr/>
          <p:nvPr/>
        </p:nvSpPr>
        <p:spPr>
          <a:xfrm flipV="1">
            <a:off x="6395720" y="3843655"/>
            <a:ext cx="1899285" cy="426085"/>
          </a:xfrm>
          <a:prstGeom prst="round1Rect">
            <a:avLst>
              <a:gd name="adj" fmla="val 42691"/>
            </a:avLst>
          </a:prstGeom>
          <a:solidFill>
            <a:srgbClr val="257DF5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780"/>
          </a:p>
        </p:txBody>
      </p:sp>
      <p:sp>
        <p:nvSpPr>
          <p:cNvPr id="43" name="文本框 42"/>
          <p:cNvSpPr txBox="1"/>
          <p:nvPr/>
        </p:nvSpPr>
        <p:spPr>
          <a:xfrm>
            <a:off x="6443345" y="3854450"/>
            <a:ext cx="1844040" cy="394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>
              <a:lnSpc>
                <a:spcPct val="100000"/>
              </a:lnSpc>
              <a:spcBef>
                <a:spcPts val="90"/>
              </a:spcBef>
            </a:pPr>
            <a:r>
              <a:rPr lang="zh-CN" sz="1920" b="1" spc="-45" dirty="0">
                <a:solidFill>
                  <a:srgbClr val="FFFFFF"/>
                </a:solidFill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结果与讨论</a:t>
            </a:r>
            <a:endParaRPr lang="zh-CN" sz="1920" b="1" spc="-45" dirty="0">
              <a:solidFill>
                <a:srgbClr val="FFFFFF"/>
              </a:solidFill>
              <a:latin typeface="Microsoft JhengHei" panose="020B0604030504040204" charset="-120"/>
              <a:cs typeface="Microsoft JhengHei" panose="020B0604030504040204" charset="-120"/>
              <a:sym typeface="+mn-ea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374765" y="4399280"/>
            <a:ext cx="5570855" cy="3451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just" fontAlgn="auto">
              <a:lnSpc>
                <a:spcPct val="130000"/>
              </a:lnSpc>
              <a:spcBef>
                <a:spcPts val="0"/>
              </a:spcBef>
            </a:pPr>
            <a:r>
              <a:rPr sz="1080" b="1" spc="-25" dirty="0">
                <a:solidFill>
                  <a:srgbClr val="0041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分类性能对比</a:t>
            </a:r>
            <a:endParaRPr sz="1080" b="1" spc="-25" dirty="0">
              <a:solidFill>
                <a:srgbClr val="0041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just" fontAlgn="auto">
              <a:lnSpc>
                <a:spcPct val="130000"/>
              </a:lnSpc>
              <a:spcBef>
                <a:spcPts val="0"/>
              </a:spcBef>
            </a:pPr>
            <a:endParaRPr sz="108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ctr" fontAlgn="auto">
              <a:lnSpc>
                <a:spcPct val="130000"/>
              </a:lnSpc>
              <a:spcBef>
                <a:spcPts val="0"/>
              </a:spcBef>
            </a:pPr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表1.</a:t>
            </a:r>
            <a:r>
              <a:rPr sz="960" spc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96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分类模型评价指标对比表</a:t>
            </a:r>
            <a:endParaRPr sz="960" spc="-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just" fontAlgn="auto">
              <a:lnSpc>
                <a:spcPct val="130000"/>
              </a:lnSpc>
              <a:spcBef>
                <a:spcPts val="0"/>
              </a:spcBef>
            </a:pPr>
            <a:endParaRPr sz="1080" b="1" spc="-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just" fontAlgn="auto">
              <a:lnSpc>
                <a:spcPct val="130000"/>
              </a:lnSpc>
              <a:spcBef>
                <a:spcPts val="0"/>
              </a:spcBef>
            </a:pPr>
            <a:endParaRPr lang="zh-CN" altLang="en-US" sz="1080" spc="-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just" fontAlgn="auto">
              <a:lnSpc>
                <a:spcPct val="130000"/>
              </a:lnSpc>
              <a:spcBef>
                <a:spcPts val="0"/>
              </a:spcBef>
            </a:pPr>
            <a:endParaRPr lang="zh-CN" altLang="en-US" sz="1080" spc="-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just" fontAlgn="auto">
              <a:lnSpc>
                <a:spcPct val="130000"/>
              </a:lnSpc>
              <a:spcBef>
                <a:spcPts val="0"/>
              </a:spcBef>
            </a:pPr>
            <a:endParaRPr lang="zh-CN" altLang="en-US" sz="1080" spc="-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just" fontAlgn="auto">
              <a:lnSpc>
                <a:spcPct val="130000"/>
              </a:lnSpc>
              <a:spcBef>
                <a:spcPts val="0"/>
              </a:spcBef>
            </a:pPr>
            <a:endParaRPr lang="zh-CN" altLang="en-US" sz="1080" spc="-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299720" algn="just" fontAlgn="auto">
              <a:lnSpc>
                <a:spcPct val="130000"/>
              </a:lnSpc>
              <a:spcBef>
                <a:spcPts val="0"/>
              </a:spcBef>
              <a:tabLst>
                <a:tab pos="215265" algn="l"/>
              </a:tabLst>
              <a:extLst>
                <a:ext uri="{35155182-B16C-46BC-9424-99874614C6A1}">
                  <wpsdc:indentchars xmlns:wpsdc="http://www.wps.cn/officeDocument/2017/drawingmlCustomData" val="200" checksum="1050590133"/>
                </a:ext>
              </a:extLst>
            </a:pPr>
            <a:endParaRPr sz="1080" spc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299720" algn="just" fontAlgn="auto">
              <a:lnSpc>
                <a:spcPct val="130000"/>
              </a:lnSpc>
              <a:spcBef>
                <a:spcPts val="0"/>
              </a:spcBef>
              <a:tabLst>
                <a:tab pos="215265" algn="l"/>
              </a:tabLst>
              <a:extLst>
                <a:ext uri="{35155182-B16C-46BC-9424-99874614C6A1}">
                  <wpsdc:indentchars xmlns:wpsdc="http://www.wps.cn/officeDocument/2017/drawingmlCustomData" val="200" checksum="1050590133"/>
                </a:ext>
              </a:extLst>
            </a:pPr>
            <a:r>
              <a:rPr sz="1080" spc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从表</a:t>
            </a:r>
            <a:r>
              <a:rPr sz="1080" spc="1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sz="1080" spc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可知，预训练模型</a:t>
            </a:r>
            <a:r>
              <a:rPr sz="1080" b="1" spc="1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准确率</a:t>
            </a:r>
            <a:r>
              <a:rPr sz="1080" spc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达</a:t>
            </a:r>
            <a:r>
              <a:rPr sz="1080" b="1" spc="1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92.55%</a:t>
            </a:r>
            <a:r>
              <a:rPr sz="1080" spc="7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，较基准模型</a:t>
            </a:r>
            <a:r>
              <a:rPr sz="108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(87.76%)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提升了</a:t>
            </a:r>
            <a:r>
              <a:rPr sz="108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4.79%</a:t>
            </a:r>
            <a:r>
              <a:rPr sz="1080" spc="-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08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5080" indent="274320" algn="just" fontAlgn="auto">
              <a:lnSpc>
                <a:spcPct val="130000"/>
              </a:lnSpc>
              <a:spcBef>
                <a:spcPts val="0"/>
              </a:spcBef>
              <a:tabLst>
                <a:tab pos="215265" algn="l"/>
              </a:tabLst>
              <a:extLst>
                <a:ext uri="{35155182-B16C-46BC-9424-99874614C6A1}">
                  <wpsdc:indentchars xmlns:wpsdc="http://www.wps.cn/officeDocument/2017/drawingmlCustomData" val="200" checksum="611581187"/>
                </a:ext>
              </a:extLst>
            </a:pPr>
            <a:r>
              <a:rPr sz="108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预训练模型的</a:t>
            </a:r>
            <a:r>
              <a:rPr sz="108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F1分数</a:t>
            </a:r>
            <a:r>
              <a:rPr sz="108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较基准模型提升</a:t>
            </a:r>
            <a:r>
              <a:rPr sz="108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4.57%</a:t>
            </a:r>
            <a:r>
              <a:rPr sz="108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，反映了模型</a:t>
            </a:r>
            <a:r>
              <a:rPr sz="1080" spc="-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</a:t>
            </a:r>
            <a:r>
              <a:rPr sz="1080" b="1" spc="-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类别不平衡场景</a:t>
            </a:r>
            <a:r>
              <a:rPr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下更好的泛化性能。</a:t>
            </a:r>
            <a:endParaRPr lang="zh-CN" altLang="en-US" sz="1080" spc="-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6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95415" y="7146925"/>
            <a:ext cx="2552700" cy="2275840"/>
          </a:xfrm>
          <a:prstGeom prst="rect">
            <a:avLst/>
          </a:prstGeom>
        </p:spPr>
      </p:pic>
      <p:pic>
        <p:nvPicPr>
          <p:cNvPr id="47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304020" y="7127240"/>
            <a:ext cx="2552700" cy="2275840"/>
          </a:xfrm>
          <a:prstGeom prst="rect">
            <a:avLst/>
          </a:prstGeom>
        </p:spPr>
      </p:pic>
      <p:sp>
        <p:nvSpPr>
          <p:cNvPr id="53" name="文本框 52"/>
          <p:cNvSpPr txBox="1"/>
          <p:nvPr/>
        </p:nvSpPr>
        <p:spPr>
          <a:xfrm>
            <a:off x="6750685" y="9511665"/>
            <a:ext cx="4777740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96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(a)</a:t>
            </a:r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基准分类模</a:t>
            </a:r>
            <a:r>
              <a:rPr sz="960" spc="-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</a:t>
            </a:r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en-US"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             </a:t>
            </a:r>
            <a:r>
              <a:rPr sz="96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(b)</a:t>
            </a:r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预训练分类模</a:t>
            </a:r>
            <a:r>
              <a:rPr sz="960" spc="-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</a:t>
            </a:r>
            <a:endParaRPr sz="960" spc="-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图5.</a:t>
            </a:r>
            <a:r>
              <a:rPr sz="960" spc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混淆矩阵预训练前后对</a:t>
            </a:r>
            <a:r>
              <a:rPr sz="960" spc="-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比</a:t>
            </a:r>
            <a:endParaRPr lang="zh-CN" altLang="en-US" sz="96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6210935" y="10772140"/>
            <a:ext cx="5631180" cy="4135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267970" algn="just" fontAlgn="auto">
              <a:lnSpc>
                <a:spcPct val="13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3439599855"/>
                </a:ext>
              </a:extLst>
            </a:pPr>
            <a:r>
              <a:rPr sz="1080" b="1" spc="-25" dirty="0">
                <a:solidFill>
                  <a:srgbClr val="0041B8"/>
                </a:solidFill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预训练前后分类特征分布对比</a:t>
            </a:r>
            <a:endParaRPr sz="1080" b="1" spc="-25" dirty="0">
              <a:solidFill>
                <a:srgbClr val="0041B8"/>
              </a:solidFill>
              <a:latin typeface="Microsoft JhengHei" panose="020B0604030504040204" charset="-120"/>
              <a:cs typeface="Microsoft JhengHei" panose="020B0604030504040204" charset="-120"/>
              <a:sym typeface="+mn-ea"/>
            </a:endParaRPr>
          </a:p>
          <a:p>
            <a:pPr indent="274320" algn="just" fontAlgn="auto">
              <a:lnSpc>
                <a:spcPct val="13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611581187"/>
                </a:ext>
              </a:extLst>
            </a:pPr>
            <a:endParaRPr sz="1080">
              <a:latin typeface="Microsoft JhengHei" panose="020B0604030504040204" charset="-120"/>
              <a:cs typeface="Microsoft JhengHei" panose="020B0604030504040204" charset="-120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r>
              <a:rPr sz="1080" spc="-2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为更直观对比特征分布情况，本研究根据特征向量绘制了</a:t>
            </a:r>
            <a:r>
              <a:rPr sz="1080" spc="-5" dirty="0">
                <a:latin typeface="Times New Roman" panose="02020603050405020304"/>
                <a:cs typeface="Times New Roman" panose="02020603050405020304"/>
                <a:sym typeface="+mn-ea"/>
              </a:rPr>
              <a:t>t-</a:t>
            </a:r>
            <a:r>
              <a:rPr sz="108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1080" spc="-15" dirty="0">
                <a:latin typeface="Times New Roman" panose="02020603050405020304"/>
                <a:cs typeface="Times New Roman" panose="02020603050405020304"/>
                <a:sym typeface="+mn-ea"/>
              </a:rPr>
              <a:t>SNE</a:t>
            </a:r>
            <a:r>
              <a:rPr sz="1080" spc="-2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散点图，其中三折数据的特征分布在预训练后红圈所示区域</a:t>
            </a:r>
            <a:r>
              <a:rPr sz="1080" b="1" spc="-15" dirty="0"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重叠区域减少</a:t>
            </a:r>
            <a:r>
              <a:rPr sz="1080" spc="-2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sz="1080" b="1" spc="-15" dirty="0"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类别边界</a:t>
            </a:r>
            <a:r>
              <a:rPr sz="1080" spc="-2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也更为</a:t>
            </a:r>
            <a:r>
              <a:rPr sz="1080" b="1" spc="-15" dirty="0"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清晰</a:t>
            </a:r>
            <a:r>
              <a:rPr sz="1080" spc="-2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924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2766841331"/>
                </a:ext>
              </a:extLst>
            </a:pPr>
            <a:endParaRPr sz="1080" spc="-2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266700" algn="just" fontAlgn="auto">
              <a:lnSpc>
                <a:spcPct val="10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4263908945"/>
                </a:ext>
              </a:extLst>
            </a:pPr>
            <a:endParaRPr lang="zh-CN" altLang="en-US" sz="1080" spc="-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0" name="object 3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14465" y="11846560"/>
            <a:ext cx="2457450" cy="2127250"/>
          </a:xfrm>
          <a:prstGeom prst="rect">
            <a:avLst/>
          </a:prstGeom>
        </p:spPr>
      </p:pic>
      <p:pic>
        <p:nvPicPr>
          <p:cNvPr id="51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239250" y="11853545"/>
            <a:ext cx="2458085" cy="2120265"/>
          </a:xfrm>
          <a:prstGeom prst="rect">
            <a:avLst/>
          </a:prstGeom>
        </p:spPr>
      </p:pic>
      <p:sp>
        <p:nvSpPr>
          <p:cNvPr id="55" name="文本框 54"/>
          <p:cNvSpPr txBox="1"/>
          <p:nvPr/>
        </p:nvSpPr>
        <p:spPr>
          <a:xfrm>
            <a:off x="6514465" y="14045565"/>
            <a:ext cx="5083810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96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(a)</a:t>
            </a:r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基准分类模</a:t>
            </a:r>
            <a:r>
              <a:rPr sz="960" spc="-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</a:t>
            </a:r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en-US"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         </a:t>
            </a:r>
            <a:r>
              <a:rPr sz="96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(b)</a:t>
            </a:r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预训练分类模</a:t>
            </a:r>
            <a:r>
              <a:rPr sz="960" spc="-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</a:t>
            </a:r>
            <a:endParaRPr sz="960" spc="-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图6.</a:t>
            </a:r>
            <a:r>
              <a:rPr sz="960" spc="1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96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t-SNE</a:t>
            </a:r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散点图预训练前后对</a:t>
            </a:r>
            <a:r>
              <a:rPr sz="960" spc="-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比</a:t>
            </a:r>
            <a:endParaRPr lang="zh-CN" altLang="en-US" sz="96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6" name="单圆角矩形 55"/>
          <p:cNvSpPr/>
          <p:nvPr/>
        </p:nvSpPr>
        <p:spPr>
          <a:xfrm flipV="1">
            <a:off x="6375400" y="14759305"/>
            <a:ext cx="967740" cy="426085"/>
          </a:xfrm>
          <a:prstGeom prst="round1Rect">
            <a:avLst>
              <a:gd name="adj" fmla="val 42691"/>
            </a:avLst>
          </a:prstGeom>
          <a:solidFill>
            <a:srgbClr val="257DF5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780"/>
          </a:p>
        </p:txBody>
      </p:sp>
      <p:sp>
        <p:nvSpPr>
          <p:cNvPr id="57" name="文本框 56"/>
          <p:cNvSpPr txBox="1"/>
          <p:nvPr/>
        </p:nvSpPr>
        <p:spPr>
          <a:xfrm>
            <a:off x="6470650" y="14770100"/>
            <a:ext cx="856615" cy="394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>
              <a:lnSpc>
                <a:spcPct val="100000"/>
              </a:lnSpc>
              <a:spcBef>
                <a:spcPts val="90"/>
              </a:spcBef>
            </a:pPr>
            <a:r>
              <a:rPr lang="zh-CN" sz="1920" b="1" spc="-45" dirty="0">
                <a:solidFill>
                  <a:srgbClr val="FFFFFF"/>
                </a:solidFill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结论</a:t>
            </a:r>
            <a:endParaRPr lang="zh-CN" sz="1920" b="1" spc="-45" dirty="0">
              <a:solidFill>
                <a:srgbClr val="FFFFFF"/>
              </a:solidFill>
              <a:latin typeface="Microsoft JhengHei" panose="020B0604030504040204" charset="-120"/>
              <a:cs typeface="Microsoft JhengHei" panose="020B0604030504040204" charset="-120"/>
              <a:sym typeface="+mn-ea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6348730" y="15405735"/>
            <a:ext cx="5596890" cy="14922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266700" algn="just" fontAlgn="auto">
              <a:lnSpc>
                <a:spcPct val="13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4263908945"/>
                </a:ext>
              </a:extLst>
            </a:pPr>
            <a:r>
              <a:rPr lang="zh-CN" altLang="en-US"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本研究构建了基于时频一致性对比学习与</a:t>
            </a:r>
            <a:r>
              <a:rPr lang="en-US" altLang="zh-CN"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PatchTST</a:t>
            </a:r>
            <a:r>
              <a:rPr lang="zh-CN" altLang="en-US"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的自监督预训练框架，在羊、牛、马三类动物跨物种实验中，预训练模型迁移至下游分类任务的准确率达到</a:t>
            </a:r>
            <a:r>
              <a:rPr lang="en-US" altLang="zh-CN"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92.55%</a:t>
            </a:r>
            <a:r>
              <a:rPr lang="zh-CN" altLang="en-US"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，并验证了其泛化能力。</a:t>
            </a:r>
            <a:endParaRPr lang="zh-CN" altLang="en-US" sz="1080" spc="-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266700" algn="just" fontAlgn="auto">
              <a:lnSpc>
                <a:spcPct val="13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4263908945"/>
                </a:ext>
              </a:extLst>
            </a:pPr>
            <a:r>
              <a:rPr lang="zh-CN" altLang="en-US"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根据单一数据评估动物行为性能终究是有限的，未来的研究将努力实现多模态传感器（</a:t>
            </a:r>
            <a:r>
              <a:rPr lang="en-US" altLang="zh-CN"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GPS</a:t>
            </a:r>
            <a:r>
              <a:rPr lang="zh-CN" altLang="en-US"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、视觉）的融合，构建更加智能的动物行为监测系统。</a:t>
            </a:r>
            <a:endParaRPr lang="zh-CN" altLang="en-US" sz="1080" spc="-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473825" y="10075545"/>
            <a:ext cx="5333365" cy="6883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245110" algn="just" fontAlgn="auto">
              <a:lnSpc>
                <a:spcPct val="130000"/>
              </a:lnSpc>
              <a:spcBef>
                <a:spcPts val="0"/>
              </a:spcBef>
              <a:tabLst>
                <a:tab pos="215265" algn="l"/>
              </a:tabLst>
            </a:pPr>
            <a:r>
              <a:rPr sz="1080" spc="6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对比图</a:t>
            </a:r>
            <a:r>
              <a:rPr sz="1080" spc="8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5(a)</a:t>
            </a:r>
            <a:r>
              <a:rPr sz="1080" spc="6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080" spc="7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(b)</a:t>
            </a:r>
            <a:r>
              <a:rPr sz="1080" spc="6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，可以看出对于进食</a:t>
            </a:r>
            <a:r>
              <a:rPr sz="1080" spc="8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（Grazing）</a:t>
            </a:r>
            <a:r>
              <a:rPr sz="1080" spc="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、行走</a:t>
            </a:r>
            <a:r>
              <a:rPr sz="108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（Walking）和慢跑（Trotting）</a:t>
            </a:r>
            <a:r>
              <a:rPr sz="108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三个行为分类精度有明显</a:t>
            </a:r>
            <a:r>
              <a:rPr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提升，说明本文提出的预训练方法有效。</a:t>
            </a:r>
            <a:endParaRPr sz="108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/>
            <a:endParaRPr lang="zh-CN" altLang="en-US" sz="108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9"/>
          <a:srcRect l="1691" t="5751" r="807" b="5566"/>
          <a:stretch>
            <a:fillRect/>
          </a:stretch>
        </p:blipFill>
        <p:spPr>
          <a:xfrm>
            <a:off x="6494145" y="5156200"/>
            <a:ext cx="5322570" cy="9874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637665" y="12797155"/>
            <a:ext cx="3395980" cy="3568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6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图2.</a:t>
            </a:r>
            <a:r>
              <a:rPr sz="960" spc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96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预训练联合微调总体框架</a:t>
            </a:r>
            <a:endParaRPr lang="zh-CN" altLang="en-US" sz="96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1212</Words>
  <Application>WPS 演示</Application>
  <PresentationFormat>宽屏</PresentationFormat>
  <Paragraphs>80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Microsoft JhengHei</vt:lpstr>
      <vt:lpstr>微软雅黑</vt:lpstr>
      <vt:lpstr>Times New Roman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WPS_1710741439</cp:lastModifiedBy>
  <cp:revision>165</cp:revision>
  <dcterms:created xsi:type="dcterms:W3CDTF">2019-06-19T02:08:00Z</dcterms:created>
  <dcterms:modified xsi:type="dcterms:W3CDTF">2026-04-27T02:03:04Z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DAF2C5E4BAF2420BAB6874DF2F0193D8_13</vt:lpwstr>
  </property>
</Properties>
</file>